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s" ContentType="video/unknown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sldIdLst>
    <p:sldId id="260" r:id="rId2"/>
    <p:sldId id="261" r:id="rId3"/>
    <p:sldId id="285" r:id="rId4"/>
    <p:sldId id="262" r:id="rId5"/>
    <p:sldId id="263" r:id="rId6"/>
    <p:sldId id="315" r:id="rId7"/>
    <p:sldId id="316" r:id="rId8"/>
    <p:sldId id="275" r:id="rId9"/>
    <p:sldId id="278" r:id="rId10"/>
    <p:sldId id="272" r:id="rId11"/>
    <p:sldId id="292" r:id="rId12"/>
    <p:sldId id="290" r:id="rId13"/>
    <p:sldId id="293" r:id="rId14"/>
    <p:sldId id="304" r:id="rId15"/>
    <p:sldId id="309" r:id="rId16"/>
    <p:sldId id="298" r:id="rId17"/>
    <p:sldId id="303" r:id="rId18"/>
    <p:sldId id="302" r:id="rId19"/>
    <p:sldId id="310" r:id="rId20"/>
    <p:sldId id="300" r:id="rId21"/>
    <p:sldId id="31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1738DC5-7B77-4F67-85D7-000D69FD0AE9}">
          <p14:sldIdLst>
            <p14:sldId id="260"/>
            <p14:sldId id="261"/>
            <p14:sldId id="285"/>
            <p14:sldId id="262"/>
            <p14:sldId id="263"/>
            <p14:sldId id="315"/>
            <p14:sldId id="316"/>
            <p14:sldId id="275"/>
            <p14:sldId id="278"/>
          </p14:sldIdLst>
        </p14:section>
        <p14:section name="Раздел без заголовка" id="{2C2A80F4-F2A6-4B37-9B02-50AED6793B7D}">
          <p14:sldIdLst>
            <p14:sldId id="272"/>
            <p14:sldId id="292"/>
            <p14:sldId id="290"/>
            <p14:sldId id="293"/>
            <p14:sldId id="304"/>
            <p14:sldId id="309"/>
            <p14:sldId id="298"/>
          </p14:sldIdLst>
        </p14:section>
        <p14:section name="Раздел без заголовка" id="{DD43DD09-9CA8-413B-AA32-99185A60F69D}">
          <p14:sldIdLst>
            <p14:sldId id="303"/>
            <p14:sldId id="302"/>
            <p14:sldId id="310"/>
            <p14:sldId id="300"/>
            <p14:sldId id="313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acher" initials="T" lastIdx="0" clrIdx="0">
    <p:extLst>
      <p:ext uri="{19B8F6BF-5375-455C-9EA6-DF929625EA0E}">
        <p15:presenceInfo xmlns:p15="http://schemas.microsoft.com/office/powerpoint/2012/main" userId="Teach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90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26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629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392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86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48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498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0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70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56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90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270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37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270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35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44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9B0B605-C013-45B2-9026-82391A64BD6D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9A77AB3D-9CDE-4D75-908E-FA1CDFD7D3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113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ts"/><Relationship Id="rId1" Type="http://schemas.microsoft.com/office/2007/relationships/media" Target="../media/media1.ts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E%D0%B5%D0%B7%D0%B4" TargetMode="External"/><Relationship Id="rId2" Type="http://schemas.openxmlformats.org/officeDocument/2006/relationships/hyperlink" Target="https://ru.wikipedia.org/wiki/%D0%90%D0%BD%D0%B3%D0%BB%D0%B8%D0%B9%D1%81%D0%BA%D0%B8%D0%B9_%D1%8F%D0%B7%D1%8B%D0%BA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u.wikipedia.org/wiki/%D0%A1%D1%91%D1%80%D1%84%D0%B8%D0%BD%D0%B3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379" y="621438"/>
            <a:ext cx="9232776" cy="4367811"/>
          </a:xfrm>
        </p:spPr>
        <p:txBody>
          <a:bodyPr>
            <a:normAutofit fontScale="90000"/>
          </a:bodyPr>
          <a:lstStyle/>
          <a:p>
            <a:r>
              <a:rPr lang="ru-RU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                  </a:t>
            </a:r>
            <a:r>
              <a:rPr lang="ru-RU" sz="98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Железная дорога</a:t>
            </a:r>
            <a:br>
              <a:rPr lang="ru-RU" sz="980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endParaRPr lang="ru-RU" sz="9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80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6F73DE6C-68EE-4F77-A7C4-3D66D6ECD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726423" y="2022795"/>
            <a:ext cx="7298422" cy="483520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577050" y="168675"/>
            <a:ext cx="11461070" cy="13494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Беспечно бродят по 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железнодорожным путям</a:t>
            </a:r>
          </a:p>
        </p:txBody>
      </p:sp>
    </p:spTree>
    <p:extLst>
      <p:ext uri="{BB962C8B-B14F-4D97-AF65-F5344CB8AC3E}">
        <p14:creationId xmlns:p14="http://schemas.microsoft.com/office/powerpoint/2010/main" val="1825815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63678A38-D49A-4741-8F82-3E6225691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86" y="2101260"/>
            <a:ext cx="7456138" cy="475674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210DD59-F55E-4E2B-9A7C-5E23E970463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65824" y="-88777"/>
            <a:ext cx="11656381" cy="17577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Катаются на подножках вагонов и просто ищут развлечения на железной дороге</a:t>
            </a:r>
          </a:p>
        </p:txBody>
      </p:sp>
    </p:spTree>
    <p:extLst>
      <p:ext uri="{BB962C8B-B14F-4D97-AF65-F5344CB8AC3E}">
        <p14:creationId xmlns:p14="http://schemas.microsoft.com/office/powerpoint/2010/main" val="3728192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CDDEE8-431E-4BED-BA7F-7F501527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D4DD4F-6E2E-44CF-B4F2-8DA33326E18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949C7C-1331-42AA-9390-CF40D3689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8D0A583-0186-421A-A48B-E87A5C5F6D02}"/>
              </a:ext>
            </a:extLst>
          </p:cNvPr>
          <p:cNvSpPr/>
          <p:nvPr/>
        </p:nvSpPr>
        <p:spPr>
          <a:xfrm>
            <a:off x="79899" y="97654"/>
            <a:ext cx="12020365" cy="6658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rutube-default-1853-0">
            <a:hlinkClick r:id="" action="ppaction://media"/>
            <a:extLst>
              <a:ext uri="{FF2B5EF4-FFF2-40B4-BE49-F238E27FC236}">
                <a16:creationId xmlns:a16="http://schemas.microsoft.com/office/drawing/2014/main" id="{10D1DB06-B759-4D98-9954-7DECE5D604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872" y="256871"/>
            <a:ext cx="10982417" cy="61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2C043-02A0-44AB-8BBC-E1669ABC1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</a:rPr>
              <a:t>Кто такие зацеперы?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D2AD070-D1B5-41E0-BB4A-ED203C099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33" y="1918216"/>
            <a:ext cx="4126998" cy="4911524"/>
          </a:xfrm>
        </p:spPr>
      </p:pic>
    </p:spTree>
    <p:extLst>
      <p:ext uri="{BB962C8B-B14F-4D97-AF65-F5344CB8AC3E}">
        <p14:creationId xmlns:p14="http://schemas.microsoft.com/office/powerpoint/2010/main" val="1149293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8B6C0A7-D15F-4A1A-A2C2-391C65C57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724" y="2075504"/>
            <a:ext cx="8673427" cy="2549762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трейнсёрфинг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 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Английский язы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англ.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Поез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поезд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surfing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Сёрфинг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сёрфинг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«езда вдоль поверхности»)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трейнхоппинг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трейнхоп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 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 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Английский язы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англ.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hop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запрыгивание на поезд) — экстремально опасный</a:t>
            </a:r>
            <a:r>
              <a:rPr lang="ru-RU" sz="32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незаконный для большей части мира</a:t>
            </a:r>
          </a:p>
        </p:txBody>
      </p:sp>
    </p:spTree>
    <p:extLst>
      <p:ext uri="{BB962C8B-B14F-4D97-AF65-F5344CB8AC3E}">
        <p14:creationId xmlns:p14="http://schemas.microsoft.com/office/powerpoint/2010/main" val="3351423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166487-DC94-4B36-86DD-1909C77869C7}"/>
              </a:ext>
            </a:extLst>
          </p:cNvPr>
          <p:cNvSpPr/>
          <p:nvPr/>
        </p:nvSpPr>
        <p:spPr>
          <a:xfrm>
            <a:off x="1722268" y="284085"/>
            <a:ext cx="8824404" cy="1935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002060"/>
                </a:solidFill>
              </a:rPr>
              <a:t>Почему подростки становятся зацеперами</a:t>
            </a:r>
            <a:r>
              <a:rPr lang="en-US" sz="4800" b="1" dirty="0">
                <a:solidFill>
                  <a:srgbClr val="002060"/>
                </a:solidFill>
              </a:rPr>
              <a:t>?</a:t>
            </a:r>
            <a:br>
              <a:rPr lang="ru-RU" sz="4800" b="1" dirty="0">
                <a:solidFill>
                  <a:srgbClr val="002060"/>
                </a:solidFill>
              </a:rPr>
            </a:b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D77D15-6CF0-4F2E-A906-A7CCDC741A29}"/>
              </a:ext>
            </a:extLst>
          </p:cNvPr>
          <p:cNvSpPr/>
          <p:nvPr/>
        </p:nvSpPr>
        <p:spPr>
          <a:xfrm>
            <a:off x="216025" y="2512933"/>
            <a:ext cx="4364852" cy="583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Гормон адреналин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73B321-CF08-4134-867D-83D44544E6E3}"/>
              </a:ext>
            </a:extLst>
          </p:cNvPr>
          <p:cNvSpPr/>
          <p:nvPr/>
        </p:nvSpPr>
        <p:spPr>
          <a:xfrm>
            <a:off x="723899" y="4262394"/>
            <a:ext cx="4669653" cy="663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Самоутверждение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628EA27-A435-44AF-AE5D-EB3F84D14A00}"/>
              </a:ext>
            </a:extLst>
          </p:cNvPr>
          <p:cNvSpPr/>
          <p:nvPr/>
        </p:nvSpPr>
        <p:spPr>
          <a:xfrm>
            <a:off x="6773660" y="2683273"/>
            <a:ext cx="4802821" cy="876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Потребность в признании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23B5C4B-DEE8-4AD2-8643-8E49A620A21B}"/>
              </a:ext>
            </a:extLst>
          </p:cNvPr>
          <p:cNvSpPr/>
          <p:nvPr/>
        </p:nvSpPr>
        <p:spPr>
          <a:xfrm>
            <a:off x="5908088" y="4385570"/>
            <a:ext cx="5734976" cy="663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Бунт и протест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F6219E8-78AF-48C3-A9A9-7013D04E915A}"/>
              </a:ext>
            </a:extLst>
          </p:cNvPr>
          <p:cNvSpPr/>
          <p:nvPr/>
        </p:nvSpPr>
        <p:spPr>
          <a:xfrm>
            <a:off x="2493514" y="5521911"/>
            <a:ext cx="6063449" cy="905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Нет безопасных альтернатив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D2A15A19-C9C6-40E0-B4DF-32CDADECC91A}"/>
              </a:ext>
            </a:extLst>
          </p:cNvPr>
          <p:cNvCxnSpPr>
            <a:cxnSpLocks/>
          </p:cNvCxnSpPr>
          <p:nvPr/>
        </p:nvCxnSpPr>
        <p:spPr>
          <a:xfrm flipH="1">
            <a:off x="3657600" y="2032986"/>
            <a:ext cx="514906" cy="562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577B7F0-E8CF-41E5-A15D-7B7D19806A24}"/>
              </a:ext>
            </a:extLst>
          </p:cNvPr>
          <p:cNvCxnSpPr>
            <a:cxnSpLocks/>
          </p:cNvCxnSpPr>
          <p:nvPr/>
        </p:nvCxnSpPr>
        <p:spPr>
          <a:xfrm flipH="1">
            <a:off x="4172506" y="2263800"/>
            <a:ext cx="963413" cy="1917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8D4BA2D-3B82-4840-A006-7BCD10894669}"/>
              </a:ext>
            </a:extLst>
          </p:cNvPr>
          <p:cNvCxnSpPr/>
          <p:nvPr/>
        </p:nvCxnSpPr>
        <p:spPr>
          <a:xfrm>
            <a:off x="6826928" y="1944210"/>
            <a:ext cx="1145220" cy="651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66238F0F-1C91-4DB7-ABA8-92049830C0C3}"/>
              </a:ext>
            </a:extLst>
          </p:cNvPr>
          <p:cNvCxnSpPr>
            <a:cxnSpLocks/>
          </p:cNvCxnSpPr>
          <p:nvPr/>
        </p:nvCxnSpPr>
        <p:spPr>
          <a:xfrm>
            <a:off x="5908088" y="2219417"/>
            <a:ext cx="1211803" cy="2085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3BC98ED3-0F2B-4F64-BFC0-42D1188AB472}"/>
              </a:ext>
            </a:extLst>
          </p:cNvPr>
          <p:cNvCxnSpPr/>
          <p:nvPr/>
        </p:nvCxnSpPr>
        <p:spPr>
          <a:xfrm>
            <a:off x="5525238" y="2244941"/>
            <a:ext cx="120960" cy="3232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125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759ED-362C-43EF-91DC-336461DE9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43" y="452761"/>
            <a:ext cx="10857390" cy="1071409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Откуда появилось это явление</a:t>
            </a:r>
            <a:r>
              <a:rPr lang="en-US" sz="4800" b="1" dirty="0">
                <a:solidFill>
                  <a:srgbClr val="002060"/>
                </a:solidFill>
              </a:rPr>
              <a:t>?</a:t>
            </a:r>
            <a:r>
              <a:rPr lang="ru-RU" sz="4800" b="1" dirty="0">
                <a:solidFill>
                  <a:srgbClr val="002060"/>
                </a:solidFill>
              </a:rPr>
              <a:t> </a:t>
            </a:r>
            <a:br>
              <a:rPr lang="ru-RU" sz="2800" b="1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DB104C-8751-42AB-A69F-C0F277330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" y="2419640"/>
            <a:ext cx="7714451" cy="43586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CDC081-9EA1-42B5-81C9-4AC64EDA9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6" t="11320" r="300" b="2386"/>
          <a:stretch/>
        </p:blipFill>
        <p:spPr>
          <a:xfrm>
            <a:off x="8128977" y="1963594"/>
            <a:ext cx="3784856" cy="489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91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CBFBB7-E0C1-4B4B-9D6F-2202534BC370}"/>
              </a:ext>
            </a:extLst>
          </p:cNvPr>
          <p:cNvSpPr/>
          <p:nvPr/>
        </p:nvSpPr>
        <p:spPr>
          <a:xfrm>
            <a:off x="772357" y="1704513"/>
            <a:ext cx="9978501" cy="754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случаев "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зацепинга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на Северной железной дороге увеличилось почти в девять                                раз по итогам 2025 года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A6CE5F-B7DC-428B-BFAA-85C3A5E32ADF}"/>
              </a:ext>
            </a:extLst>
          </p:cNvPr>
          <p:cNvSpPr/>
          <p:nvPr/>
        </p:nvSpPr>
        <p:spPr>
          <a:xfrm>
            <a:off x="284085" y="2632233"/>
            <a:ext cx="5060272" cy="98098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зарегистрировано</a:t>
            </a:r>
            <a:b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случаев «</a:t>
            </a:r>
            <a:r>
              <a:rPr lang="ru-RU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зацепинга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2EED93-D814-4D63-94AA-9B271CB6BF26}"/>
              </a:ext>
            </a:extLst>
          </p:cNvPr>
          <p:cNvSpPr/>
          <p:nvPr/>
        </p:nvSpPr>
        <p:spPr>
          <a:xfrm>
            <a:off x="284085" y="3923930"/>
            <a:ext cx="3701989" cy="1229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Ярославской области с января по декабрь зафиксировано –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случаев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A8A84C-D95D-4223-BE07-309200D6AB6E}"/>
              </a:ext>
            </a:extLst>
          </p:cNvPr>
          <p:cNvSpPr/>
          <p:nvPr/>
        </p:nvSpPr>
        <p:spPr>
          <a:xfrm>
            <a:off x="4154749" y="3923930"/>
            <a:ext cx="2707689" cy="1229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Вологодской области – 6 случаев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F2709D4-8D58-40A1-9E75-9EA723E82FD4}"/>
              </a:ext>
            </a:extLst>
          </p:cNvPr>
          <p:cNvSpPr/>
          <p:nvPr/>
        </p:nvSpPr>
        <p:spPr>
          <a:xfrm>
            <a:off x="7093258" y="3923929"/>
            <a:ext cx="3950561" cy="1229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Архангельской области – 3 случая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E7AC58-1832-4DF6-9A99-602EDB9B5634}"/>
              </a:ext>
            </a:extLst>
          </p:cNvPr>
          <p:cNvSpPr/>
          <p:nvPr/>
        </p:nvSpPr>
        <p:spPr>
          <a:xfrm>
            <a:off x="1171854" y="159798"/>
            <a:ext cx="9064100" cy="1420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Травмы и летальный исход: статистика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(</a:t>
            </a:r>
            <a:r>
              <a:rPr lang="ru-RU" sz="2000" b="1" dirty="0">
                <a:solidFill>
                  <a:srgbClr val="002060"/>
                </a:solidFill>
              </a:rPr>
              <a:t>по данным «РЖД» на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20.01.2026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 </a:t>
            </a:r>
            <a:endParaRPr lang="ru-RU" sz="2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FFC93E0-69AB-4733-940B-0963BAEDAE09}"/>
              </a:ext>
            </a:extLst>
          </p:cNvPr>
          <p:cNvSpPr/>
          <p:nvPr/>
        </p:nvSpPr>
        <p:spPr>
          <a:xfrm>
            <a:off x="5804515" y="2632233"/>
            <a:ext cx="5239305" cy="98098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12 месяцев 2024 года было отмечено </a:t>
            </a:r>
          </a:p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подобных факта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90B193-91F6-40A1-885C-438C4DC75C59}"/>
              </a:ext>
            </a:extLst>
          </p:cNvPr>
          <p:cNvSpPr/>
          <p:nvPr/>
        </p:nvSpPr>
        <p:spPr>
          <a:xfrm>
            <a:off x="1393795" y="5379862"/>
            <a:ext cx="3950562" cy="550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Костромском регионе – 2 случая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F29F54F-AB18-4154-BC3E-9266947F2C3D}"/>
              </a:ext>
            </a:extLst>
          </p:cNvPr>
          <p:cNvSpPr/>
          <p:nvPr/>
        </p:nvSpPr>
        <p:spPr>
          <a:xfrm>
            <a:off x="5804515" y="5379862"/>
            <a:ext cx="4202098" cy="550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Коми – 1случай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67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F9C3A-F355-4437-90C5-58D0A6DA0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3" t="11747" r="-3516" b="10088"/>
          <a:stretch/>
        </p:blipFill>
        <p:spPr>
          <a:xfrm>
            <a:off x="592686" y="682329"/>
            <a:ext cx="11450510" cy="491948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08880F-06C3-4104-9EB0-6A9C69ED063D}"/>
              </a:ext>
            </a:extLst>
          </p:cNvPr>
          <p:cNvSpPr/>
          <p:nvPr/>
        </p:nvSpPr>
        <p:spPr>
          <a:xfrm>
            <a:off x="319596" y="221942"/>
            <a:ext cx="11629748" cy="6196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DC1C28-F64E-4F22-83E4-2A7F4E21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92" y="338915"/>
            <a:ext cx="10293659" cy="589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60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ED68FE-8E40-4D95-AF53-B18EDE968AD9}"/>
              </a:ext>
            </a:extLst>
          </p:cNvPr>
          <p:cNvSpPr/>
          <p:nvPr/>
        </p:nvSpPr>
        <p:spPr>
          <a:xfrm>
            <a:off x="807886" y="79900"/>
            <a:ext cx="10493382" cy="1784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Как понять, что подросток увлекается </a:t>
            </a:r>
            <a:r>
              <a:rPr lang="ru-RU" sz="4400" b="1" dirty="0" err="1">
                <a:solidFill>
                  <a:srgbClr val="002060"/>
                </a:solidFill>
              </a:rPr>
              <a:t>зацепингом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  <a:br>
              <a:rPr lang="ru-RU" sz="4400" b="1" dirty="0">
                <a:solidFill>
                  <a:srgbClr val="002060"/>
                </a:solidFill>
              </a:rPr>
            </a:b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F0C594-39EC-4470-AC00-73A9CC6DE46A}"/>
              </a:ext>
            </a:extLst>
          </p:cNvPr>
          <p:cNvSpPr/>
          <p:nvPr/>
        </p:nvSpPr>
        <p:spPr>
          <a:xfrm>
            <a:off x="150921" y="2947386"/>
            <a:ext cx="4447712" cy="963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Изменения в поведении и окружении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483536-E55B-411B-8782-84A0CC21311C}"/>
              </a:ext>
            </a:extLst>
          </p:cNvPr>
          <p:cNvSpPr/>
          <p:nvPr/>
        </p:nvSpPr>
        <p:spPr>
          <a:xfrm>
            <a:off x="6525089" y="2317072"/>
            <a:ext cx="5012924" cy="1296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Следы на одежде и теле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6BEF8C-F063-4525-8C35-B5A1D0AD84E0}"/>
              </a:ext>
            </a:extLst>
          </p:cNvPr>
          <p:cNvSpPr/>
          <p:nvPr/>
        </p:nvSpPr>
        <p:spPr>
          <a:xfrm>
            <a:off x="1149659" y="5060272"/>
            <a:ext cx="4447712" cy="763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Экипировка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54C0583-B6D4-4F52-B100-A983B110B81B}"/>
              </a:ext>
            </a:extLst>
          </p:cNvPr>
          <p:cNvSpPr/>
          <p:nvPr/>
        </p:nvSpPr>
        <p:spPr>
          <a:xfrm>
            <a:off x="5273341" y="4065974"/>
            <a:ext cx="6649371" cy="763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Контент. В смартфоне могут храниться фото и видео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FFB7FF53-B909-422F-93D5-83487FEDC26C}"/>
              </a:ext>
            </a:extLst>
          </p:cNvPr>
          <p:cNvCxnSpPr/>
          <p:nvPr/>
        </p:nvCxnSpPr>
        <p:spPr>
          <a:xfrm flipH="1">
            <a:off x="2485748" y="2050742"/>
            <a:ext cx="887767" cy="896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D1DC0DB-BC07-4665-86B1-AC0D9A1938E4}"/>
              </a:ext>
            </a:extLst>
          </p:cNvPr>
          <p:cNvCxnSpPr/>
          <p:nvPr/>
        </p:nvCxnSpPr>
        <p:spPr>
          <a:xfrm>
            <a:off x="4793942" y="2008572"/>
            <a:ext cx="0" cy="2980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C1FA6C6-C445-4410-8E45-B75ABE86B331}"/>
              </a:ext>
            </a:extLst>
          </p:cNvPr>
          <p:cNvCxnSpPr/>
          <p:nvPr/>
        </p:nvCxnSpPr>
        <p:spPr>
          <a:xfrm>
            <a:off x="5708342" y="1988597"/>
            <a:ext cx="648070" cy="594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51718577-DB40-4106-BE73-74E1E032626F}"/>
              </a:ext>
            </a:extLst>
          </p:cNvPr>
          <p:cNvCxnSpPr>
            <a:cxnSpLocks/>
          </p:cNvCxnSpPr>
          <p:nvPr/>
        </p:nvCxnSpPr>
        <p:spPr>
          <a:xfrm>
            <a:off x="5282213" y="1988597"/>
            <a:ext cx="568172" cy="2004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046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5220" y="235259"/>
            <a:ext cx="10236778" cy="143374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Железная дорога – удобный и востребованный вид транспорта, которым пользуются миллионы людей каждый день 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17DE6591-AA28-4199-B190-F1EF328D87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74" y="2038308"/>
            <a:ext cx="6876651" cy="4584433"/>
          </a:xfrm>
        </p:spPr>
      </p:pic>
    </p:spTree>
    <p:extLst>
      <p:ext uri="{BB962C8B-B14F-4D97-AF65-F5344CB8AC3E}">
        <p14:creationId xmlns:p14="http://schemas.microsoft.com/office/powerpoint/2010/main" val="2277053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B961FAD8-7B5A-44E2-A2F3-8A3A5C996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7577" y="430567"/>
            <a:ext cx="8515088" cy="419469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Если понимаете что ваш ребенок увлёкся </a:t>
            </a:r>
            <a:r>
              <a:rPr lang="ru-RU" sz="3600" b="1" dirty="0" err="1">
                <a:solidFill>
                  <a:srgbClr val="002060"/>
                </a:solidFill>
              </a:rPr>
              <a:t>зацепингом</a:t>
            </a:r>
            <a:r>
              <a:rPr lang="ru-RU" sz="3600" b="1" dirty="0">
                <a:solidFill>
                  <a:srgbClr val="002060"/>
                </a:solidFill>
              </a:rPr>
              <a:t>, важно действовать быстро и корректно. Главное — не давить и не осуждать: это может привести к обратному эффекту и потере доверия.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3861CA-91EE-4B89-A4CA-B377CEAD8B63}"/>
              </a:ext>
            </a:extLst>
          </p:cNvPr>
          <p:cNvSpPr/>
          <p:nvPr/>
        </p:nvSpPr>
        <p:spPr>
          <a:xfrm>
            <a:off x="585926" y="5379868"/>
            <a:ext cx="3355759" cy="1047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Проявите заботу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38B7972-836E-4A87-8EAB-783A947C9A54}"/>
              </a:ext>
            </a:extLst>
          </p:cNvPr>
          <p:cNvSpPr/>
          <p:nvPr/>
        </p:nvSpPr>
        <p:spPr>
          <a:xfrm>
            <a:off x="4211274" y="5379868"/>
            <a:ext cx="3593678" cy="1047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Покажите реальные последствия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F9CAFC3-E5C3-420B-94BD-77B0A0919190}"/>
              </a:ext>
            </a:extLst>
          </p:cNvPr>
          <p:cNvSpPr/>
          <p:nvPr/>
        </p:nvSpPr>
        <p:spPr>
          <a:xfrm>
            <a:off x="8176334" y="5379868"/>
            <a:ext cx="3687193" cy="1047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Предложите альтернативы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648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6BD129-5EC8-40B5-9B3E-143915C4B9AE}"/>
              </a:ext>
            </a:extLst>
          </p:cNvPr>
          <p:cNvSpPr/>
          <p:nvPr/>
        </p:nvSpPr>
        <p:spPr>
          <a:xfrm>
            <a:off x="1171852" y="168676"/>
            <a:ext cx="9738805" cy="170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Безопасные способы получить адреналин: альтернативы для подростков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311A98-591D-4BC5-B90C-6F36848E3C9A}"/>
              </a:ext>
            </a:extLst>
          </p:cNvPr>
          <p:cNvSpPr/>
          <p:nvPr/>
        </p:nvSpPr>
        <p:spPr>
          <a:xfrm>
            <a:off x="375820" y="2270466"/>
            <a:ext cx="2476871" cy="550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Паркур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30DC34-F9BB-4CCF-998B-F9E3B0552361}"/>
              </a:ext>
            </a:extLst>
          </p:cNvPr>
          <p:cNvSpPr/>
          <p:nvPr/>
        </p:nvSpPr>
        <p:spPr>
          <a:xfrm>
            <a:off x="7543060" y="2230513"/>
            <a:ext cx="3713825" cy="1060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Скейт-парки и роллердромы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134032-32E7-47FE-B203-1D96D71D8820}"/>
              </a:ext>
            </a:extLst>
          </p:cNvPr>
          <p:cNvSpPr/>
          <p:nvPr/>
        </p:nvSpPr>
        <p:spPr>
          <a:xfrm>
            <a:off x="435006" y="3429001"/>
            <a:ext cx="3879543" cy="1249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Спортивный туризм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C4A224-B708-415A-9E86-DDBF51F6D400}"/>
              </a:ext>
            </a:extLst>
          </p:cNvPr>
          <p:cNvSpPr/>
          <p:nvPr/>
        </p:nvSpPr>
        <p:spPr>
          <a:xfrm>
            <a:off x="7113974" y="3454523"/>
            <a:ext cx="4142911" cy="1151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Скалолазание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FDCC2F-90D3-4154-B551-466824C3A735}"/>
              </a:ext>
            </a:extLst>
          </p:cNvPr>
          <p:cNvSpPr/>
          <p:nvPr/>
        </p:nvSpPr>
        <p:spPr>
          <a:xfrm>
            <a:off x="708738" y="5268897"/>
            <a:ext cx="3879544" cy="1402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rgbClr val="002060"/>
                </a:solidFill>
              </a:rPr>
              <a:t>Технокружки</a:t>
            </a:r>
            <a:r>
              <a:rPr lang="ru-RU" sz="3200" b="1" dirty="0">
                <a:solidFill>
                  <a:srgbClr val="002060"/>
                </a:solidFill>
              </a:rPr>
              <a:t> и робототехника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960BB2-F0A1-4F2C-B4FB-EA400761B5FF}"/>
              </a:ext>
            </a:extLst>
          </p:cNvPr>
          <p:cNvSpPr/>
          <p:nvPr/>
        </p:nvSpPr>
        <p:spPr>
          <a:xfrm>
            <a:off x="5903651" y="4847209"/>
            <a:ext cx="5193436" cy="1566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Клубы киберспорта и соревнования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5D4C24E-1B4D-4A9E-9DFC-EF2BD7D2AF75}"/>
              </a:ext>
            </a:extLst>
          </p:cNvPr>
          <p:cNvCxnSpPr>
            <a:cxnSpLocks/>
          </p:cNvCxnSpPr>
          <p:nvPr/>
        </p:nvCxnSpPr>
        <p:spPr>
          <a:xfrm flipH="1">
            <a:off x="2698813" y="1882066"/>
            <a:ext cx="843378" cy="363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4931625-2A1B-44C0-996C-BE0A8C49A3B5}"/>
              </a:ext>
            </a:extLst>
          </p:cNvPr>
          <p:cNvCxnSpPr>
            <a:cxnSpLocks/>
          </p:cNvCxnSpPr>
          <p:nvPr/>
        </p:nvCxnSpPr>
        <p:spPr>
          <a:xfrm flipH="1">
            <a:off x="2672182" y="1882066"/>
            <a:ext cx="1615736" cy="1549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AC18EFC2-A6AF-43B1-8CC0-D3DBFCB1A536}"/>
              </a:ext>
            </a:extLst>
          </p:cNvPr>
          <p:cNvCxnSpPr>
            <a:cxnSpLocks/>
          </p:cNvCxnSpPr>
          <p:nvPr/>
        </p:nvCxnSpPr>
        <p:spPr>
          <a:xfrm>
            <a:off x="6178858" y="1695635"/>
            <a:ext cx="1364202" cy="814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2DDDDBD5-E2BF-485C-9084-D5CB84E0379B}"/>
              </a:ext>
            </a:extLst>
          </p:cNvPr>
          <p:cNvCxnSpPr>
            <a:cxnSpLocks/>
          </p:cNvCxnSpPr>
          <p:nvPr/>
        </p:nvCxnSpPr>
        <p:spPr>
          <a:xfrm>
            <a:off x="5199357" y="1799948"/>
            <a:ext cx="1994515" cy="1629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65C8739-880E-4BC8-8AED-3B74F383619B}"/>
              </a:ext>
            </a:extLst>
          </p:cNvPr>
          <p:cNvCxnSpPr/>
          <p:nvPr/>
        </p:nvCxnSpPr>
        <p:spPr>
          <a:xfrm flipH="1">
            <a:off x="4481750" y="1873188"/>
            <a:ext cx="106532" cy="3386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61901B64-D40A-4648-9F78-396A8DB2E33D}"/>
              </a:ext>
            </a:extLst>
          </p:cNvPr>
          <p:cNvCxnSpPr>
            <a:cxnSpLocks/>
          </p:cNvCxnSpPr>
          <p:nvPr/>
        </p:nvCxnSpPr>
        <p:spPr>
          <a:xfrm>
            <a:off x="4915271" y="1747792"/>
            <a:ext cx="1364202" cy="3010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509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EC5A2-C329-43EA-8B2E-3D45787DB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0113" y="2360255"/>
            <a:ext cx="5871976" cy="2458955"/>
          </a:xfrm>
        </p:spPr>
        <p:txBody>
          <a:bodyPr>
            <a:noAutofit/>
          </a:bodyPr>
          <a:lstStyle/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FADCA8-BC58-4350-98D4-ECBE1B8402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r="7815"/>
          <a:stretch>
            <a:fillRect/>
          </a:stretch>
        </p:blipFill>
        <p:spPr>
          <a:xfrm>
            <a:off x="5936062" y="698598"/>
            <a:ext cx="5880994" cy="4628968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51F5AF-0AC3-4AFA-BA75-5883ED6CBC34}"/>
              </a:ext>
            </a:extLst>
          </p:cNvPr>
          <p:cNvSpPr/>
          <p:nvPr/>
        </p:nvSpPr>
        <p:spPr>
          <a:xfrm>
            <a:off x="170757" y="265444"/>
            <a:ext cx="5616605" cy="5495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внимательны и бдительны, помните, что железная дорога - не место для игр. 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себя и своих родных!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44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3DD83-F02D-4366-A54E-49F186B3E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Железная дорога является зоной повышенной опасности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72A652-5BBA-4995-BA9D-CCAB7CD9A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22" y="1901376"/>
            <a:ext cx="7997301" cy="487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13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139518" y="1919960"/>
            <a:ext cx="6633223" cy="441869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807867" y="186431"/>
            <a:ext cx="9978501" cy="15358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поведения детей на железной дороге всегда заслуживает пристального внимания</a:t>
            </a:r>
          </a:p>
          <a:p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92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2A3395A-6A89-4A9C-82E4-75DC14231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80" y="-1"/>
            <a:ext cx="10618518" cy="2388093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причинами травмирования граждан являются незнание и нарушение правил безопасности 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987413" y="1906417"/>
            <a:ext cx="7511735" cy="4951583"/>
          </a:xfrm>
        </p:spPr>
      </p:pic>
    </p:spTree>
    <p:extLst>
      <p:ext uri="{BB962C8B-B14F-4D97-AF65-F5344CB8AC3E}">
        <p14:creationId xmlns:p14="http://schemas.microsoft.com/office/powerpoint/2010/main" val="3730109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97710-23CB-4426-94C1-2E7070707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134" y="186431"/>
            <a:ext cx="9747682" cy="139379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безопасности при переходе железнодорожных путей: 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F8BFD18-22AB-477D-BBB2-722DFA86DD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3" b="4307"/>
          <a:stretch/>
        </p:blipFill>
        <p:spPr bwMode="auto">
          <a:xfrm>
            <a:off x="1866702" y="2248250"/>
            <a:ext cx="8044873" cy="46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88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15A28B9-E177-4C0A-93F3-1C119878EC02}"/>
              </a:ext>
            </a:extLst>
          </p:cNvPr>
          <p:cNvSpPr/>
          <p:nvPr/>
        </p:nvSpPr>
        <p:spPr>
          <a:xfrm>
            <a:off x="266330" y="213064"/>
            <a:ext cx="11611992" cy="6374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163C0BCA-2AF5-4AC9-BEA1-22258855B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997475" y="426128"/>
            <a:ext cx="8007659" cy="600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0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110560" y="1920660"/>
            <a:ext cx="7202115" cy="476001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745724" y="71023"/>
            <a:ext cx="11079332" cy="15891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переходите железнодорожные пути и видите приближающийся поезд, вы не сможете точно определить, по какому пути он проследует </a:t>
            </a:r>
          </a:p>
        </p:txBody>
      </p:sp>
    </p:spTree>
    <p:extLst>
      <p:ext uri="{BB962C8B-B14F-4D97-AF65-F5344CB8AC3E}">
        <p14:creationId xmlns:p14="http://schemas.microsoft.com/office/powerpoint/2010/main" val="1578387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8B802806-35EB-41B6-B04D-4602026C3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" b="2971"/>
          <a:stretch/>
        </p:blipFill>
        <p:spPr>
          <a:xfrm>
            <a:off x="2623966" y="2082966"/>
            <a:ext cx="7324725" cy="477503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526959" y="0"/>
            <a:ext cx="10963923" cy="17577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забираются на крыши вагонов</a:t>
            </a:r>
          </a:p>
        </p:txBody>
      </p:sp>
    </p:spTree>
    <p:extLst>
      <p:ext uri="{BB962C8B-B14F-4D97-AF65-F5344CB8AC3E}">
        <p14:creationId xmlns:p14="http://schemas.microsoft.com/office/powerpoint/2010/main" val="39464137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1114</TotalTime>
  <Words>372</Words>
  <Application>Microsoft Office PowerPoint</Application>
  <PresentationFormat>Широкоэкранный</PresentationFormat>
  <Paragraphs>51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Century Gothic</vt:lpstr>
      <vt:lpstr>Times New Roman</vt:lpstr>
      <vt:lpstr>Wingdings 2</vt:lpstr>
      <vt:lpstr>Цитаты</vt:lpstr>
      <vt:lpstr>                   Железная дорога </vt:lpstr>
      <vt:lpstr>Железная дорога – удобный и востребованный вид транспорта, которым пользуются миллионы людей каждый день </vt:lpstr>
      <vt:lpstr>Железная дорога является зоной повышенной опасности</vt:lpstr>
      <vt:lpstr>Презентация PowerPoint</vt:lpstr>
      <vt:lpstr>Основными причинами травмирования граждан являются незнание и нарушение правил безопасности  </vt:lpstr>
      <vt:lpstr>Требования безопасности при переходе железнодорожных путей: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Кто такие зацеперы?</vt:lpstr>
      <vt:lpstr>«трейнсёрфинг»  (от англ. train — поезд и surfing — сёрфинг, «езда вдоль поверхности»)  «трейнхоппинг» («трейнхоп») (от англ. train hop — запрыгивание на поезд) — экстремально опасный и незаконный для большей части мира</vt:lpstr>
      <vt:lpstr>Презентация PowerPoint</vt:lpstr>
      <vt:lpstr>Откуда появилось это явление?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Надежда Владимировна</cp:lastModifiedBy>
  <cp:revision>74</cp:revision>
  <dcterms:created xsi:type="dcterms:W3CDTF">2023-04-03T08:54:45Z</dcterms:created>
  <dcterms:modified xsi:type="dcterms:W3CDTF">2026-03-02T11:30:00Z</dcterms:modified>
</cp:coreProperties>
</file>